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Lst>
  <p:notesMasterIdLst>
    <p:notesMasterId r:id="rId24"/>
  </p:notesMasterIdLst>
  <p:sldIdLst>
    <p:sldId id="284" r:id="rId5"/>
    <p:sldId id="292" r:id="rId6"/>
    <p:sldId id="256" r:id="rId7"/>
    <p:sldId id="299" r:id="rId8"/>
    <p:sldId id="295" r:id="rId9"/>
    <p:sldId id="290" r:id="rId10"/>
    <p:sldId id="262" r:id="rId11"/>
    <p:sldId id="261" r:id="rId12"/>
    <p:sldId id="296" r:id="rId13"/>
    <p:sldId id="285" r:id="rId14"/>
    <p:sldId id="263" r:id="rId15"/>
    <p:sldId id="339" r:id="rId16"/>
    <p:sldId id="338" r:id="rId17"/>
    <p:sldId id="264" r:id="rId18"/>
    <p:sldId id="297" r:id="rId19"/>
    <p:sldId id="300" r:id="rId20"/>
    <p:sldId id="301" r:id="rId21"/>
    <p:sldId id="309" r:id="rId22"/>
    <p:sldId id="337"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006F"/>
    <a:srgbClr val="3FC1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F5714-AACF-4510-8899-DA4B2A5BEA84}" v="7786" dt="2019-03-29T14:19:31.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06" autoAdjust="0"/>
    <p:restoredTop sz="94638" autoAdjust="0"/>
  </p:normalViewPr>
  <p:slideViewPr>
    <p:cSldViewPr>
      <p:cViewPr varScale="1">
        <p:scale>
          <a:sx n="65" d="100"/>
          <a:sy n="65" d="100"/>
        </p:scale>
        <p:origin x="128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A7C59-FB08-46B2-89AB-60546FB7A41E}" type="datetimeFigureOut">
              <a:rPr lang="en-US" smtClean="0"/>
              <a:t>3/29/2019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E039F-3753-4D26-80E9-A1C762555E1D}" type="slidenum">
              <a:rPr lang="en-US" smtClean="0"/>
              <a:t>‹#›</a:t>
            </a:fld>
            <a:endParaRPr lang="en-US"/>
          </a:p>
        </p:txBody>
      </p:sp>
    </p:spTree>
    <p:extLst>
      <p:ext uri="{BB962C8B-B14F-4D97-AF65-F5344CB8AC3E}">
        <p14:creationId xmlns:p14="http://schemas.microsoft.com/office/powerpoint/2010/main" val="2387824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EECBBF-7521-403A-A624-337F052DD2B3}" type="slidenum">
              <a:rPr lang="en-US" altLang="en-US"/>
              <a:pPr/>
              <a:t>18</a:t>
            </a:fld>
            <a:endParaRPr lang="en-US" altLang="en-US" dirty="0"/>
          </a:p>
        </p:txBody>
      </p:sp>
    </p:spTree>
    <p:extLst>
      <p:ext uri="{BB962C8B-B14F-4D97-AF65-F5344CB8AC3E}">
        <p14:creationId xmlns:p14="http://schemas.microsoft.com/office/powerpoint/2010/main" val="180756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19</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773632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63389945-016E-4B34-A9CF-224C82CBEDDF}" type="slidenum">
              <a:rPr lang="en-US" altLang="en-US" smtClean="0"/>
              <a:pPr>
                <a:defRPr/>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7CE21D25-EBFE-4622-AFC4-B34C08C3C08B}"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9CCE8A52-B98E-4927-8CAB-3719622D46B4}" type="slidenum">
              <a:rPr lang="en-US" altLang="en-US" smtClean="0"/>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ltLang="en-US"/>
          </a:p>
        </p:txBody>
      </p:sp>
      <p:sp>
        <p:nvSpPr>
          <p:cNvPr id="5" name="Slide Number Placeholder 8"/>
          <p:cNvSpPr>
            <a:spLocks noGrp="1"/>
          </p:cNvSpPr>
          <p:nvPr>
            <p:ph type="sldNum" sz="quarter" idx="11"/>
          </p:nvPr>
        </p:nvSpPr>
        <p:spPr/>
        <p:txBody>
          <a:bodyPr rtlCol="0"/>
          <a:lstStyle>
            <a:lvl1pPr>
              <a:defRPr/>
            </a:lvl1pPr>
          </a:lstStyle>
          <a:p>
            <a:pPr>
              <a:defRPr/>
            </a:pPr>
            <a:fld id="{E00F7DFF-0ED6-4525-8374-AF34C8008B86}" type="slidenum">
              <a:rPr lang="en-US" altLang="en-US" smtClean="0"/>
              <a:pPr>
                <a:defRPr/>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CC53B545-E9FC-4A98-82DB-CB27320D9AEE}" type="slidenum">
              <a:rPr lang="en-US" altLang="en-US" smtClean="0"/>
              <a:pPr>
                <a:defRPr/>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ltLang="en-US"/>
          </a:p>
        </p:txBody>
      </p:sp>
      <p:sp>
        <p:nvSpPr>
          <p:cNvPr id="6" name="Footer Placeholder 2"/>
          <p:cNvSpPr>
            <a:spLocks noGrp="1"/>
          </p:cNvSpPr>
          <p:nvPr>
            <p:ph type="ftr" sz="quarter" idx="11"/>
          </p:nvPr>
        </p:nvSpPr>
        <p:spPr/>
        <p:txBody>
          <a:bodyPr/>
          <a:lstStyle>
            <a:lvl1pPr>
              <a:defRPr/>
            </a:lvl1pPr>
          </a:lstStyle>
          <a:p>
            <a:pPr>
              <a:defRPr/>
            </a:pPr>
            <a:endParaRPr lang="en-US" altLang="en-US"/>
          </a:p>
        </p:txBody>
      </p:sp>
      <p:sp>
        <p:nvSpPr>
          <p:cNvPr id="7" name="Slide Number Placeholder 22"/>
          <p:cNvSpPr>
            <a:spLocks noGrp="1"/>
          </p:cNvSpPr>
          <p:nvPr>
            <p:ph type="sldNum" sz="quarter" idx="12"/>
          </p:nvPr>
        </p:nvSpPr>
        <p:spPr/>
        <p:txBody>
          <a:bodyPr/>
          <a:lstStyle>
            <a:lvl1pPr>
              <a:defRPr/>
            </a:lvl1pPr>
          </a:lstStyle>
          <a:p>
            <a:pPr>
              <a:defRPr/>
            </a:pPr>
            <a:fld id="{233607EE-93E7-49CF-BB08-1BD129A3BD2D}" type="slidenum">
              <a:rPr lang="en-US" altLang="en-US" smtClean="0"/>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ltLang="en-US"/>
          </a:p>
        </p:txBody>
      </p:sp>
      <p:sp>
        <p:nvSpPr>
          <p:cNvPr id="8" name="Footer Placeholder 2"/>
          <p:cNvSpPr>
            <a:spLocks noGrp="1"/>
          </p:cNvSpPr>
          <p:nvPr>
            <p:ph type="ftr" sz="quarter" idx="11"/>
          </p:nvPr>
        </p:nvSpPr>
        <p:spPr/>
        <p:txBody>
          <a:bodyPr/>
          <a:lstStyle>
            <a:lvl1pPr>
              <a:defRPr/>
            </a:lvl1pPr>
          </a:lstStyle>
          <a:p>
            <a:pPr>
              <a:defRPr/>
            </a:pPr>
            <a:endParaRPr lang="en-US" altLang="en-US"/>
          </a:p>
        </p:txBody>
      </p:sp>
      <p:sp>
        <p:nvSpPr>
          <p:cNvPr id="9" name="Slide Number Placeholder 22"/>
          <p:cNvSpPr>
            <a:spLocks noGrp="1"/>
          </p:cNvSpPr>
          <p:nvPr>
            <p:ph type="sldNum" sz="quarter" idx="12"/>
          </p:nvPr>
        </p:nvSpPr>
        <p:spPr/>
        <p:txBody>
          <a:bodyPr/>
          <a:lstStyle>
            <a:lvl1pPr>
              <a:defRPr/>
            </a:lvl1pPr>
          </a:lstStyle>
          <a:p>
            <a:pPr>
              <a:defRPr/>
            </a:pPr>
            <a:fld id="{6E958F3A-4101-46E1-8832-B2A54958AD90}" type="slidenum">
              <a:rPr lang="en-US" altLang="en-US" smtClean="0"/>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ltLang="en-US"/>
          </a:p>
        </p:txBody>
      </p:sp>
      <p:sp>
        <p:nvSpPr>
          <p:cNvPr id="4" name="Slide Number Placeholder 6"/>
          <p:cNvSpPr>
            <a:spLocks noGrp="1"/>
          </p:cNvSpPr>
          <p:nvPr>
            <p:ph type="sldNum" sz="quarter" idx="11"/>
          </p:nvPr>
        </p:nvSpPr>
        <p:spPr/>
        <p:txBody>
          <a:bodyPr rtlCol="0"/>
          <a:lstStyle>
            <a:lvl1pPr>
              <a:defRPr/>
            </a:lvl1pPr>
          </a:lstStyle>
          <a:p>
            <a:pPr>
              <a:defRPr/>
            </a:pPr>
            <a:fld id="{E61CAB5D-DF94-46E6-9CDA-27449F1DB86D}" type="slidenum">
              <a:rPr lang="en-US" altLang="en-US" smtClean="0"/>
              <a:pPr>
                <a:defRPr/>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22"/>
          <p:cNvSpPr>
            <a:spLocks noGrp="1"/>
          </p:cNvSpPr>
          <p:nvPr>
            <p:ph type="sldNum" sz="quarter" idx="12"/>
          </p:nvPr>
        </p:nvSpPr>
        <p:spPr/>
        <p:txBody>
          <a:bodyPr/>
          <a:lstStyle>
            <a:lvl1pPr>
              <a:defRPr/>
            </a:lvl1pPr>
          </a:lstStyle>
          <a:p>
            <a:pPr>
              <a:defRPr/>
            </a:pPr>
            <a:fld id="{9A7D0FEF-874A-4AF4-8430-C4A2379AEC79}" type="slidenum">
              <a:rPr lang="en-US" altLang="en-US" smtClean="0"/>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ltLang="en-US"/>
          </a:p>
        </p:txBody>
      </p:sp>
      <p:sp>
        <p:nvSpPr>
          <p:cNvPr id="13" name="Slide Number Placeholder 21"/>
          <p:cNvSpPr>
            <a:spLocks noGrp="1"/>
          </p:cNvSpPr>
          <p:nvPr>
            <p:ph type="sldNum" sz="quarter" idx="11"/>
          </p:nvPr>
        </p:nvSpPr>
        <p:spPr/>
        <p:txBody>
          <a:bodyPr rtlCol="0"/>
          <a:lstStyle>
            <a:lvl1pPr>
              <a:defRPr/>
            </a:lvl1pPr>
          </a:lstStyle>
          <a:p>
            <a:pPr>
              <a:defRPr/>
            </a:pPr>
            <a:fld id="{239F3E57-9F52-4BAF-9EBA-1A1B2ADB55AC}" type="slidenum">
              <a:rPr lang="en-US" altLang="en-US" smtClean="0"/>
              <a:pPr>
                <a:defRPr/>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ltLang="en-US"/>
          </a:p>
        </p:txBody>
      </p:sp>
      <p:sp>
        <p:nvSpPr>
          <p:cNvPr id="13" name="Slide Number Placeholder 17"/>
          <p:cNvSpPr>
            <a:spLocks noGrp="1"/>
          </p:cNvSpPr>
          <p:nvPr>
            <p:ph type="sldNum" sz="quarter" idx="11"/>
          </p:nvPr>
        </p:nvSpPr>
        <p:spPr/>
        <p:txBody>
          <a:bodyPr rtlCol="0"/>
          <a:lstStyle>
            <a:lvl1pPr>
              <a:defRPr/>
            </a:lvl1pPr>
          </a:lstStyle>
          <a:p>
            <a:pPr>
              <a:defRPr/>
            </a:pPr>
            <a:fld id="{44444FAF-81C2-4C1C-8106-15C57D962DEC}" type="slidenum">
              <a:rPr lang="en-US" altLang="en-US" smtClean="0"/>
              <a:pPr>
                <a:defRPr/>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79E790EA-0902-468D-AC7B-4A7667C75221}" type="slidenum">
              <a:rPr lang="en-US" altLang="en-US" smtClean="0"/>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tmason@vsdvallianc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00785" y="3352800"/>
            <a:ext cx="6172200" cy="914400"/>
          </a:xfrm>
        </p:spPr>
        <p:txBody>
          <a:bodyPr>
            <a:noAutofit/>
          </a:bodyPr>
          <a:lstStyle/>
          <a:p>
            <a:pPr algn="ctr"/>
            <a:r>
              <a:rPr lang="en-US" sz="3600" dirty="0"/>
              <a:t>Changing your Password in VAdata</a:t>
            </a:r>
          </a:p>
        </p:txBody>
      </p:sp>
      <p:sp>
        <p:nvSpPr>
          <p:cNvPr id="5" name="Text Placeholder 4"/>
          <p:cNvSpPr>
            <a:spLocks noGrp="1"/>
          </p:cNvSpPr>
          <p:nvPr>
            <p:ph type="body" idx="1"/>
          </p:nvPr>
        </p:nvSpPr>
        <p:spPr/>
        <p:txBody>
          <a:bodyPr/>
          <a:lstStyle/>
          <a:p>
            <a:r>
              <a:rPr lang="en-US" dirty="0" err="1"/>
              <a:t>VAdata</a:t>
            </a:r>
            <a:r>
              <a:rPr lang="en-US" dirty="0"/>
              <a:t>: Virginia’s Sexual and Domestic Violence Data Collection System</a:t>
            </a:r>
          </a:p>
          <a:p>
            <a:endParaRPr lang="en-US" dirty="0"/>
          </a:p>
        </p:txBody>
      </p:sp>
      <p:pic>
        <p:nvPicPr>
          <p:cNvPr id="6" name="Picture 12" descr="AAtif.TIF"/>
          <p:cNvPicPr>
            <a:picLocks noChangeAspect="1"/>
          </p:cNvPicPr>
          <p:nvPr/>
        </p:nvPicPr>
        <p:blipFill>
          <a:blip r:embed="rId2" cstate="print"/>
          <a:srcRect/>
          <a:stretch>
            <a:fillRect/>
          </a:stretch>
        </p:blipFill>
        <p:spPr bwMode="auto">
          <a:xfrm>
            <a:off x="6019800" y="381000"/>
            <a:ext cx="2667000" cy="1809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What Happens Next?</a:t>
            </a:r>
          </a:p>
        </p:txBody>
      </p:sp>
      <p:sp>
        <p:nvSpPr>
          <p:cNvPr id="9" name="Content Placeholder 8">
            <a:extLst>
              <a:ext uri="{FF2B5EF4-FFF2-40B4-BE49-F238E27FC236}">
                <a16:creationId xmlns:a16="http://schemas.microsoft.com/office/drawing/2014/main" id="{CA75C604-9255-4E9F-A91A-B8328A74F574}"/>
              </a:ext>
            </a:extLst>
          </p:cNvPr>
          <p:cNvSpPr>
            <a:spLocks noGrp="1"/>
          </p:cNvSpPr>
          <p:nvPr>
            <p:ph sz="quarter" idx="1"/>
          </p:nvPr>
        </p:nvSpPr>
        <p:spPr>
          <a:xfrm>
            <a:off x="457200" y="1600200"/>
            <a:ext cx="7772400" cy="2438400"/>
          </a:xfrm>
        </p:spPr>
        <p:txBody>
          <a:bodyPr/>
          <a:lstStyle/>
          <a:p>
            <a:pPr marL="0" indent="0">
              <a:buNone/>
            </a:pPr>
            <a:r>
              <a:rPr lang="en-US" dirty="0"/>
              <a:t>Next, you agency’s designated VAdata contact person will get an email that looks something like this:</a:t>
            </a:r>
          </a:p>
          <a:p>
            <a:pPr marL="0" indent="0">
              <a:buNone/>
            </a:pPr>
            <a:endParaRPr lang="en-US" dirty="0"/>
          </a:p>
        </p:txBody>
      </p:sp>
      <p:pic>
        <p:nvPicPr>
          <p:cNvPr id="14" name="Picture 13">
            <a:extLst>
              <a:ext uri="{FF2B5EF4-FFF2-40B4-BE49-F238E27FC236}">
                <a16:creationId xmlns:a16="http://schemas.microsoft.com/office/drawing/2014/main" id="{FF1D340A-F2DB-4139-8B8E-364946EE14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2104" y="2629078"/>
            <a:ext cx="7402592" cy="3695522"/>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sz="quarter" idx="1"/>
          </p:nvPr>
        </p:nvSpPr>
        <p:spPr>
          <a:xfrm>
            <a:off x="457199" y="762000"/>
            <a:ext cx="7689133" cy="5178552"/>
          </a:xfrm>
        </p:spPr>
        <p:txBody>
          <a:bodyPr/>
          <a:lstStyle/>
          <a:p>
            <a:pPr marL="0" indent="0">
              <a:buNone/>
            </a:pPr>
            <a:r>
              <a:rPr lang="en-US" sz="2600" dirty="0"/>
              <a:t>Once you click the link, it will bring you to a page where you can enter the new password.</a:t>
            </a:r>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r>
              <a:rPr lang="en-US" dirty="0"/>
              <a:t>You will notice that new passwords </a:t>
            </a:r>
            <a:r>
              <a:rPr lang="en-US" b="1" dirty="0">
                <a:solidFill>
                  <a:srgbClr val="B1006F"/>
                </a:solidFill>
              </a:rPr>
              <a:t>must be </a:t>
            </a:r>
            <a:r>
              <a:rPr lang="en-US" b="1" i="1" dirty="0">
                <a:solidFill>
                  <a:srgbClr val="B1006F"/>
                </a:solidFill>
              </a:rPr>
              <a:t>at least </a:t>
            </a:r>
            <a:r>
              <a:rPr lang="en-US" b="1" dirty="0">
                <a:solidFill>
                  <a:srgbClr val="B1006F"/>
                </a:solidFill>
              </a:rPr>
              <a:t>eight (8) characters long and include </a:t>
            </a:r>
            <a:r>
              <a:rPr lang="en-US" b="1" i="1" dirty="0">
                <a:solidFill>
                  <a:srgbClr val="B1006F"/>
                </a:solidFill>
              </a:rPr>
              <a:t>at least </a:t>
            </a:r>
            <a:r>
              <a:rPr lang="en-US" b="1" dirty="0">
                <a:solidFill>
                  <a:srgbClr val="B1006F"/>
                </a:solidFill>
              </a:rPr>
              <a:t>one (1) capital letter and one (1) number.</a:t>
            </a:r>
            <a:r>
              <a:rPr lang="en-US" b="1" dirty="0"/>
              <a:t> </a:t>
            </a:r>
            <a:r>
              <a:rPr lang="en-US" dirty="0"/>
              <a:t>Feel free to be creative.</a:t>
            </a:r>
          </a:p>
          <a:p>
            <a:pPr marL="0" indent="0">
              <a:buNone/>
            </a:pPr>
            <a:endParaRPr lang="en-US" sz="2800" dirty="0"/>
          </a:p>
          <a:p>
            <a:pPr marL="0" indent="0">
              <a:buNone/>
            </a:pPr>
            <a:endParaRPr lang="en-US" sz="2800" b="1" dirty="0"/>
          </a:p>
        </p:txBody>
      </p:sp>
      <p:pic>
        <p:nvPicPr>
          <p:cNvPr id="3" name="Picture 2">
            <a:extLst>
              <a:ext uri="{FF2B5EF4-FFF2-40B4-BE49-F238E27FC236}">
                <a16:creationId xmlns:a16="http://schemas.microsoft.com/office/drawing/2014/main" id="{9D88072F-8181-4078-B232-909C23A066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1894769"/>
            <a:ext cx="7689133" cy="298203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sz="quarter" idx="1"/>
          </p:nvPr>
        </p:nvSpPr>
        <p:spPr>
          <a:xfrm>
            <a:off x="457200" y="381000"/>
            <a:ext cx="7467600" cy="5178552"/>
          </a:xfrm>
        </p:spPr>
        <p:txBody>
          <a:bodyPr/>
          <a:lstStyle/>
          <a:p>
            <a:pPr marL="0" indent="0">
              <a:buNone/>
            </a:pPr>
            <a:r>
              <a:rPr lang="en-US" sz="2600" dirty="0"/>
              <a:t>The system may offer “suggestions” for your new password:</a:t>
            </a:r>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endParaRPr lang="en-US" sz="2600" dirty="0"/>
          </a:p>
          <a:p>
            <a:pPr marL="0" indent="0">
              <a:buNone/>
            </a:pPr>
            <a:r>
              <a:rPr lang="en-US" sz="2600" dirty="0"/>
              <a:t>These are only </a:t>
            </a:r>
            <a:r>
              <a:rPr lang="en-US" sz="2600" i="1" dirty="0"/>
              <a:t>suggestions</a:t>
            </a:r>
            <a:r>
              <a:rPr lang="en-US" sz="2600" dirty="0"/>
              <a:t>. The only rule is the 8 characters, 1 upper case, and 1 number minimums.</a:t>
            </a:r>
          </a:p>
          <a:p>
            <a:pPr marL="0" indent="0">
              <a:buNone/>
            </a:pPr>
            <a:endParaRPr lang="en-US" sz="2800" dirty="0"/>
          </a:p>
          <a:p>
            <a:pPr marL="0" indent="0">
              <a:buNone/>
            </a:pPr>
            <a:endParaRPr lang="en-US" sz="2800" b="1" dirty="0"/>
          </a:p>
        </p:txBody>
      </p:sp>
      <p:pic>
        <p:nvPicPr>
          <p:cNvPr id="2" name="Picture 1">
            <a:extLst>
              <a:ext uri="{FF2B5EF4-FFF2-40B4-BE49-F238E27FC236}">
                <a16:creationId xmlns:a16="http://schemas.microsoft.com/office/drawing/2014/main" id="{8E7B8B33-C0AB-440C-A02C-E7B8E4856A5E}"/>
              </a:ext>
            </a:extLst>
          </p:cNvPr>
          <p:cNvPicPr>
            <a:picLocks noChangeAspect="1"/>
          </p:cNvPicPr>
          <p:nvPr/>
        </p:nvPicPr>
        <p:blipFill>
          <a:blip r:embed="rId2"/>
          <a:stretch>
            <a:fillRect/>
          </a:stretch>
        </p:blipFill>
        <p:spPr>
          <a:xfrm>
            <a:off x="3144762" y="2514600"/>
            <a:ext cx="5334000" cy="1483468"/>
          </a:xfrm>
          <a:prstGeom prst="rect">
            <a:avLst/>
          </a:prstGeom>
        </p:spPr>
      </p:pic>
      <p:pic>
        <p:nvPicPr>
          <p:cNvPr id="4" name="Picture 3">
            <a:extLst>
              <a:ext uri="{FF2B5EF4-FFF2-40B4-BE49-F238E27FC236}">
                <a16:creationId xmlns:a16="http://schemas.microsoft.com/office/drawing/2014/main" id="{5BAF2FA9-3741-41DB-A510-DF82DD65E3B9}"/>
              </a:ext>
            </a:extLst>
          </p:cNvPr>
          <p:cNvPicPr>
            <a:picLocks noChangeAspect="1"/>
          </p:cNvPicPr>
          <p:nvPr/>
        </p:nvPicPr>
        <p:blipFill>
          <a:blip r:embed="rId3"/>
          <a:stretch>
            <a:fillRect/>
          </a:stretch>
        </p:blipFill>
        <p:spPr>
          <a:xfrm>
            <a:off x="770893" y="1319933"/>
            <a:ext cx="4753607" cy="1194667"/>
          </a:xfrm>
          <a:prstGeom prst="rect">
            <a:avLst/>
          </a:prstGeom>
        </p:spPr>
      </p:pic>
      <p:pic>
        <p:nvPicPr>
          <p:cNvPr id="5" name="Picture 4">
            <a:extLst>
              <a:ext uri="{FF2B5EF4-FFF2-40B4-BE49-F238E27FC236}">
                <a16:creationId xmlns:a16="http://schemas.microsoft.com/office/drawing/2014/main" id="{4CB58CA7-E6FC-41EA-B01E-E2D0A6E626A6}"/>
              </a:ext>
            </a:extLst>
          </p:cNvPr>
          <p:cNvPicPr>
            <a:picLocks noChangeAspect="1"/>
          </p:cNvPicPr>
          <p:nvPr/>
        </p:nvPicPr>
        <p:blipFill>
          <a:blip r:embed="rId4"/>
          <a:stretch>
            <a:fillRect/>
          </a:stretch>
        </p:blipFill>
        <p:spPr>
          <a:xfrm>
            <a:off x="770895" y="4071937"/>
            <a:ext cx="4753606" cy="1289542"/>
          </a:xfrm>
          <a:prstGeom prst="rect">
            <a:avLst/>
          </a:prstGeom>
        </p:spPr>
      </p:pic>
    </p:spTree>
    <p:extLst>
      <p:ext uri="{BB962C8B-B14F-4D97-AF65-F5344CB8AC3E}">
        <p14:creationId xmlns:p14="http://schemas.microsoft.com/office/powerpoint/2010/main" val="453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0EB4CEC5-BFFC-43AE-A0E8-268BD745A91C}"/>
              </a:ext>
            </a:extLst>
          </p:cNvPr>
          <p:cNvSpPr>
            <a:spLocks noGrp="1"/>
          </p:cNvSpPr>
          <p:nvPr>
            <p:ph sz="quarter" idx="1"/>
          </p:nvPr>
        </p:nvSpPr>
        <p:spPr>
          <a:xfrm>
            <a:off x="685800" y="5410200"/>
            <a:ext cx="7467600" cy="1219200"/>
          </a:xfrm>
        </p:spPr>
        <p:txBody>
          <a:bodyPr/>
          <a:lstStyle/>
          <a:p>
            <a:pPr marL="0" indent="0" algn="ctr">
              <a:buNone/>
            </a:pPr>
            <a:r>
              <a:rPr lang="en-US" dirty="0"/>
              <a:t>Now you can start using your new password when you log into VAdata!</a:t>
            </a:r>
          </a:p>
        </p:txBody>
      </p:sp>
      <p:pic>
        <p:nvPicPr>
          <p:cNvPr id="3078" name="Picture 6" descr="Related image">
            <a:extLst>
              <a:ext uri="{FF2B5EF4-FFF2-40B4-BE49-F238E27FC236}">
                <a16:creationId xmlns:a16="http://schemas.microsoft.com/office/drawing/2014/main" id="{28AA8077-3F8D-479B-8498-0D6C1CA6F12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3150" y="412750"/>
            <a:ext cx="4152900" cy="4845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0951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001000" cy="1143000"/>
          </a:xfrm>
        </p:spPr>
        <p:txBody>
          <a:bodyPr>
            <a:noAutofit/>
          </a:bodyPr>
          <a:lstStyle/>
          <a:p>
            <a:pPr eaLnBrk="1" hangingPunct="1"/>
            <a:r>
              <a:rPr lang="en-US" sz="3600" dirty="0"/>
              <a:t>What Happens if the Link has Already Been Used?</a:t>
            </a:r>
          </a:p>
        </p:txBody>
      </p:sp>
      <p:sp>
        <p:nvSpPr>
          <p:cNvPr id="19459" name="Rectangle 3"/>
          <p:cNvSpPr>
            <a:spLocks noGrp="1" noChangeArrowheads="1"/>
          </p:cNvSpPr>
          <p:nvPr>
            <p:ph sz="quarter" idx="1"/>
          </p:nvPr>
        </p:nvSpPr>
        <p:spPr>
          <a:xfrm>
            <a:off x="457200" y="1600200"/>
            <a:ext cx="7620000" cy="4873752"/>
          </a:xfrm>
        </p:spPr>
        <p:txBody>
          <a:bodyPr/>
          <a:lstStyle/>
          <a:p>
            <a:r>
              <a:rPr lang="en-US" dirty="0"/>
              <a:t>If the link has already been used and the password has already been reset, you will see a message like this:</a:t>
            </a:r>
          </a:p>
          <a:p>
            <a:endParaRPr lang="en-US" dirty="0"/>
          </a:p>
          <a:p>
            <a:endParaRPr lang="en-US" dirty="0"/>
          </a:p>
          <a:p>
            <a:endParaRPr lang="en-US" dirty="0"/>
          </a:p>
          <a:p>
            <a:endParaRPr lang="en-US" dirty="0"/>
          </a:p>
          <a:p>
            <a:endParaRPr lang="en-US" dirty="0"/>
          </a:p>
          <a:p>
            <a:r>
              <a:rPr lang="en-US" dirty="0"/>
              <a:t>This means you’ve likely already reset the password using that link. If you forgot the new password or if you need to change it again, you will need to submit a new change request.</a:t>
            </a:r>
          </a:p>
        </p:txBody>
      </p:sp>
      <p:pic>
        <p:nvPicPr>
          <p:cNvPr id="5" name="Picture 4">
            <a:extLst>
              <a:ext uri="{FF2B5EF4-FFF2-40B4-BE49-F238E27FC236}">
                <a16:creationId xmlns:a16="http://schemas.microsoft.com/office/drawing/2014/main" id="{B76CDA03-026E-4389-9E46-20DDFC1635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2399991"/>
            <a:ext cx="6172200" cy="2324409"/>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001000" cy="1143000"/>
          </a:xfrm>
        </p:spPr>
        <p:txBody>
          <a:bodyPr>
            <a:noAutofit/>
          </a:bodyPr>
          <a:lstStyle/>
          <a:p>
            <a:pPr eaLnBrk="1" hangingPunct="1"/>
            <a:r>
              <a:rPr lang="en-US" sz="3600" dirty="0"/>
              <a:t>What Happens if I Wait Too Long to Use the Link?</a:t>
            </a:r>
          </a:p>
        </p:txBody>
      </p:sp>
      <p:sp>
        <p:nvSpPr>
          <p:cNvPr id="19459" name="Rectangle 3"/>
          <p:cNvSpPr>
            <a:spLocks noGrp="1" noChangeArrowheads="1"/>
          </p:cNvSpPr>
          <p:nvPr>
            <p:ph sz="quarter" idx="1"/>
          </p:nvPr>
        </p:nvSpPr>
        <p:spPr/>
        <p:txBody>
          <a:bodyPr/>
          <a:lstStyle/>
          <a:p>
            <a:r>
              <a:rPr lang="en-US" dirty="0"/>
              <a:t>If you wait too long to use the reset link, you will get a message like this:</a:t>
            </a:r>
          </a:p>
          <a:p>
            <a:endParaRPr lang="en-US" dirty="0"/>
          </a:p>
          <a:p>
            <a:endParaRPr lang="en-US" dirty="0"/>
          </a:p>
          <a:p>
            <a:endParaRPr lang="en-US" dirty="0"/>
          </a:p>
          <a:p>
            <a:endParaRPr lang="en-US" dirty="0"/>
          </a:p>
          <a:p>
            <a:endParaRPr lang="en-US" dirty="0"/>
          </a:p>
          <a:p>
            <a:endParaRPr lang="en-US" dirty="0"/>
          </a:p>
          <a:p>
            <a:endParaRPr lang="en-US" dirty="0"/>
          </a:p>
          <a:p>
            <a:r>
              <a:rPr lang="en-US" dirty="0"/>
              <a:t>You will need to resend your request and use the new link sent via email.</a:t>
            </a:r>
          </a:p>
        </p:txBody>
      </p:sp>
      <p:pic>
        <p:nvPicPr>
          <p:cNvPr id="3" name="Picture 2">
            <a:extLst>
              <a:ext uri="{FF2B5EF4-FFF2-40B4-BE49-F238E27FC236}">
                <a16:creationId xmlns:a16="http://schemas.microsoft.com/office/drawing/2014/main" id="{36B67776-1476-4434-A55B-3BA512CCC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560952"/>
            <a:ext cx="7953375" cy="2952248"/>
          </a:xfrm>
          <a:prstGeom prst="rect">
            <a:avLst/>
          </a:prstGeom>
        </p:spPr>
      </p:pic>
    </p:spTree>
    <p:extLst>
      <p:ext uri="{BB962C8B-B14F-4D97-AF65-F5344CB8AC3E}">
        <p14:creationId xmlns:p14="http://schemas.microsoft.com/office/powerpoint/2010/main" val="2882267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001000" cy="1143000"/>
          </a:xfrm>
        </p:spPr>
        <p:txBody>
          <a:bodyPr>
            <a:noAutofit/>
          </a:bodyPr>
          <a:lstStyle/>
          <a:p>
            <a:pPr eaLnBrk="1" hangingPunct="1"/>
            <a:r>
              <a:rPr lang="en-US" sz="3600" dirty="0"/>
              <a:t>What Happens if the VAdata Contact Person or Director is Unavailable?</a:t>
            </a:r>
          </a:p>
        </p:txBody>
      </p:sp>
      <p:sp>
        <p:nvSpPr>
          <p:cNvPr id="19459" name="Rectangle 3"/>
          <p:cNvSpPr>
            <a:spLocks noGrp="1" noChangeArrowheads="1"/>
          </p:cNvSpPr>
          <p:nvPr>
            <p:ph sz="quarter" idx="1"/>
          </p:nvPr>
        </p:nvSpPr>
        <p:spPr>
          <a:xfrm>
            <a:off x="457200" y="1600200"/>
            <a:ext cx="7467600" cy="3200400"/>
          </a:xfrm>
        </p:spPr>
        <p:txBody>
          <a:bodyPr/>
          <a:lstStyle/>
          <a:p>
            <a:r>
              <a:rPr lang="en-US" dirty="0"/>
              <a:t>Password change requests can still be made through the VAdata Admin staff at the Action Alliance.</a:t>
            </a:r>
          </a:p>
          <a:p>
            <a:endParaRPr lang="en-US" dirty="0"/>
          </a:p>
          <a:p>
            <a:r>
              <a:rPr lang="en-US" dirty="0"/>
              <a:t>Only in cases of urgent need should the Action Alliance be contacted to make these changes. Otherwise, please wait until your agency’s VAdata contact person or Director is able to check their email and follow the steps outlined.</a:t>
            </a:r>
          </a:p>
        </p:txBody>
      </p:sp>
    </p:spTree>
    <p:extLst>
      <p:ext uri="{BB962C8B-B14F-4D97-AF65-F5344CB8AC3E}">
        <p14:creationId xmlns:p14="http://schemas.microsoft.com/office/powerpoint/2010/main" val="1136104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001000" cy="1143000"/>
          </a:xfrm>
        </p:spPr>
        <p:txBody>
          <a:bodyPr>
            <a:noAutofit/>
          </a:bodyPr>
          <a:lstStyle/>
          <a:p>
            <a:r>
              <a:rPr lang="en-US" dirty="0"/>
              <a:t>Comments and Suggestions​</a:t>
            </a:r>
            <a:endParaRPr lang="en-US" sz="3600" dirty="0"/>
          </a:p>
        </p:txBody>
      </p:sp>
      <p:sp>
        <p:nvSpPr>
          <p:cNvPr id="19459" name="Rectangle 3"/>
          <p:cNvSpPr>
            <a:spLocks noGrp="1" noChangeArrowheads="1"/>
          </p:cNvSpPr>
          <p:nvPr>
            <p:ph sz="quarter" idx="1"/>
          </p:nvPr>
        </p:nvSpPr>
        <p:spPr>
          <a:xfrm>
            <a:off x="457200" y="1600200"/>
            <a:ext cx="7467600" cy="4873752"/>
          </a:xfrm>
        </p:spPr>
        <p:txBody>
          <a:bodyPr/>
          <a:lstStyle/>
          <a:p>
            <a:r>
              <a:rPr lang="en-US" dirty="0"/>
              <a:t>This is an online bulletin board where you can post comments/suggestions and where you can read what others have posted.  ​</a:t>
            </a:r>
          </a:p>
          <a:p>
            <a:r>
              <a:rPr lang="en-US" dirty="0"/>
              <a:t>This is a great place to make a suggestion or request support that does not need immediate attention.​</a:t>
            </a:r>
          </a:p>
          <a:p>
            <a:endParaRPr lang="en-US" dirty="0"/>
          </a:p>
          <a:p>
            <a:endParaRPr lang="en-US" dirty="0"/>
          </a:p>
          <a:p>
            <a:endParaRPr lang="en-US" dirty="0"/>
          </a:p>
          <a:p>
            <a:endParaRPr lang="en-US" dirty="0"/>
          </a:p>
          <a:p>
            <a:r>
              <a:rPr lang="en-US" i="1" dirty="0"/>
              <a:t>If you need immediate attention</a:t>
            </a:r>
            <a:r>
              <a:rPr lang="en-US" dirty="0"/>
              <a:t>, please give us a call. Often we will need additional information from you, so a call is usually more expedient than an email.​</a:t>
            </a:r>
          </a:p>
          <a:p>
            <a:endParaRPr lang="en-US" dirty="0"/>
          </a:p>
        </p:txBody>
      </p:sp>
      <p:sp>
        <p:nvSpPr>
          <p:cNvPr id="2" name="Rectangle 1">
            <a:extLst>
              <a:ext uri="{FF2B5EF4-FFF2-40B4-BE49-F238E27FC236}">
                <a16:creationId xmlns:a16="http://schemas.microsoft.com/office/drawing/2014/main" id="{D46E4B69-EDF6-4E1D-BAFC-02E176B77C61}"/>
              </a:ext>
            </a:extLst>
          </p:cNvPr>
          <p:cNvSpPr/>
          <p:nvPr/>
        </p:nvSpPr>
        <p:spPr>
          <a:xfrm>
            <a:off x="4450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3" name="Rectangle 2">
            <a:extLst>
              <a:ext uri="{FF2B5EF4-FFF2-40B4-BE49-F238E27FC236}">
                <a16:creationId xmlns:a16="http://schemas.microsoft.com/office/drawing/2014/main" id="{A1BBA39A-4F32-4B8B-8208-7A6368DB917D}"/>
              </a:ext>
            </a:extLst>
          </p:cNvPr>
          <p:cNvSpPr/>
          <p:nvPr/>
        </p:nvSpPr>
        <p:spPr>
          <a:xfrm>
            <a:off x="2819400" y="3244334"/>
            <a:ext cx="1873787" cy="369332"/>
          </a:xfrm>
          <a:prstGeom prst="rect">
            <a:avLst/>
          </a:prstGeom>
        </p:spPr>
        <p:txBody>
          <a:bodyPr wrap="square">
            <a:spAutoFit/>
          </a:bodyPr>
          <a:lstStyle/>
          <a:p>
            <a:r>
              <a:rPr lang="en-US" dirty="0">
                <a:solidFill>
                  <a:srgbClr val="000000"/>
                </a:solidFill>
                <a:latin typeface="Times New Roman" panose="02020603050405020304" pitchFamily="18" charset="0"/>
              </a:rPr>
              <a:t> </a:t>
            </a:r>
            <a:endParaRPr lang="en-US" dirty="0"/>
          </a:p>
        </p:txBody>
      </p:sp>
      <p:sp>
        <p:nvSpPr>
          <p:cNvPr id="4" name="Rectangle 3">
            <a:extLst>
              <a:ext uri="{FF2B5EF4-FFF2-40B4-BE49-F238E27FC236}">
                <a16:creationId xmlns:a16="http://schemas.microsoft.com/office/drawing/2014/main" id="{CA380955-69D7-4631-9C0A-81B081203443}"/>
              </a:ext>
            </a:extLst>
          </p:cNvPr>
          <p:cNvSpPr/>
          <p:nvPr/>
        </p:nvSpPr>
        <p:spPr>
          <a:xfrm>
            <a:off x="4450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
        <p:nvSpPr>
          <p:cNvPr id="5" name="AutoShape 2" descr="data:image/jpg;base64,%20/9j/4AAQSkZJRgABAQEAYABgAAD/2wBDAAUDBAQEAwUEBAQFBQUGBwwIBwcHBw8LCwkMEQ8SEhEPERETFhwXExQaFRERGCEYGh0dHx8fExciJCIeJBweHx7/2wBDAQUFBQcGBw4ICA4eFBEUHh4eHh4eHh4eHh4eHh4eHh4eHh4eHh4eHh4eHh4eHh4eHh4eHh4eHh4eHh4eHh4eHh7/wAARCACZAPU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pCcUteI/G681Pwp4zlvdJMxl8ZaQdDtguSseoK+IHx0GUllJP8A0zHpSA9szQDXzH4xu9U0Hx9Zanoui6zeeH/h6LHTZL+K4j8lEZf9N8xGcPI3lSRcqrYKHkc03XfHOtXvxZ0p9R18tNpXiTUQnh6HTjvt7aKyufIm3LhpRKoDAE4bcNuNpp2A+njS54r5I074j+MvE2jG51Txv9j07T/EGj3A1KC2hBWC480Osiouzaroo25fDZDM2K7/AOB3xL8TeLfivq2k3+pxXejNYz3METW0cMtpLFciPyiq5K/KwJV3Zvun5c4ppO4HvGeO9L2rwLxT4S0fS/jpq2s6R4bF7qVr4Um1u1t/NlKzags7bWwGxuOAMe/SsfT/AIpeMm8NajPZeK4NbsVi0573xAukBF0SSeUpcxmNRtfykAfDZK5+fIpJDsfSeQDTq+YZPGniy8vrbW7fVor6bT9I19NK1lrN1hv4ozZ+XctFGpBwS4yqlTtyBjNem/s1eMta8aeA7jUNduZLy6t7+S3FyY4QkqgKQUeH93IBuxuUL0wVBBp2B6WPUaKBRSEFFFFABRRRQAUUUUAFFFFABRRRQAUUUUAFFJmlFABRRRQAUUUUAFFFFABTJCOS2ABzk0+vnD9obXde8SePJPAml3JtdO0+2Sa9DS+WkrsofMh7oqsmF7s3QnFa0aTqy5b2M6tRU48x9A2WpadeyPHZ39pcun30hmVyv1APFWwveviDR/CetR30txpk0Fje2VwYoJYrnypZJlXeViI5Y7ecdDkDvivpb4S/FDRde8DWN74i8QaPZatGXgu45ruOFmdDjftJGAww341ticJ7HVO6McPiVW0tY9K2fT8qNvOeKy7LxJoGorOdL1rTtQa3jMkqWlykzKo74UmsLQ9W16bR7PxXqGoabHpFzam8ntfIYNbwmMupWTJ3sBjIIAPOMYArjOo7Ar9KAtcM/wAQ2W4s7FvDWoDUb54fslt50XzxypKySF92F/1LhhyRx1qrafFGO4hsdnhvUhNqXkmxhaWLMod2TLHdhAGXnrwcj0oHZnoe3mlC4rzk/FbT7fT1vNS0i60+OdG+y+fcRATSLcLbupbdhAJHX5mOCvPHSnp8U7Ga2M9ppNzeRwRTTXz29xE6QJFIqOQwbEn3ww29RnoRijoHKz0UUV5zo3xIuJm0+11LRlgvLyeZUX7ZFGjItw0K+WXIEj/LkoDkDB7gVteLfG1h4b1mw067hLm7khTcJkDDzZBGpWMnc4DEbiBhRz7UwsdXmjNcEvxJgEgjl0K/jNxLLDp+ZIz9rkjuVtyow3yZd1ILfwkntin6R4m8R6j4Z8TXsekomqadfzWtrZMVJOxUIBIbDn5iRyM8DijoJ6Hd5pM1wfhzxfILxbHUL/7fNPeRW0aNp72Vzbl0kbMsUn8H7s7WHXJHbNRj4mW8kAvLXQr+4sorm3tbuYSRj7PJNIETIJywG5WYjoGHU5wDsz0HNGa85uvipY2UUVzf6PeWtld2f2zT7mWaJUuUMsUSA5b92WMyH5uApyT2p8PxS0y4FmlvaCWWaaSF/wDToFiDoyApHMWEcrkSKVUHJGehBFAj0PNJmvPNI+INw8FzLq2mPBcRmVYbaF0YSkXrW0QDE8MzAA54HXNS3vxJW1kuLeTw7qDXNjFPNqMayx4tkh8suQSfnysqsuOoyODxSHZnf0Vyvhfxhb6/rd9p1vaNELRnVi9xH5oKPs+eHPmIGxlSRgjnIyM3/GfiG18LeGrzXb6OeaC1QMyQpuZsnAHtyep4FDdldlQpyqSUIq7ehtFq5bxr8QPCnhFdutapGlwfu20X7yU/8BHIHucV87eNvjj4u1x5YNJddEsWBULB80xHvIRwf93H415dNJJNK800jyyOcu7sWZj6knk15dfM4x0pq5+iZT4fV6tp46XKuy1f37L8T2Px78e9c1QSWnhi3/si1PH2h8NcMPb+FP1PvXS/s2eNrC18PasvinxRDHO17viF/eDcQUGSNx6Zr51orghj6qqc8tT7PE8HZfUwX1SiuTVPm3enmz7h/wCFgeB/+ht0T/wNj/xo/wCE/wDA/wD0N2if+Bsf+NfD1FdP9rS/lPB/4hth/wDn+/uR91aZ4w8K6pepZab4i0u8uZM7IobpHdsDJwAa3BXxd8Cv+SueHf8Ar4b/ANFvX2gK9HCYh14czR8LxLkkMmxSoQm5Jq938/8AIWiiiuo+dCvCvjv4J8S2/iv/AITzwhavfPNbi31G0SISuwUYDhD99SoAIHI2qR7e61yvxE8eeHvA1jFc61cSebcEi2tYV3TTEddo6ADIyxIAz15rWhOUZrlV2Z1YxlFqWx8v6PL8StX1e8g0vRb64vr2YvIXsNiwSFdhfe64hO3gnIOPU4r6d+FHhBPBXgXT9AaZLi4j3S3MqjCvM7FnIz2ycD2ArgdG/aJ8L3N+sGqaRqml27tgXTbJUT3cIdwHuAcV7NazQ3NvFcW8sc0MqB45EbcrqRkEEdQRXRjKlR2jKPKYYWnTjdwlck2r6D8q5mDwPocdxE0n2u4tIC5trCeYvbW5ZSpKIf8AZZgASQoYgAV05qvBe2c8pjguoJXHJVJAxH4CuE6zn9O8D6LZXlreb765ubSRHgluLgu0aokiJGD/AHFEsnB5JOSSaS28CeHoJtLmjiuN2loiWuZjwFcuM+vJNdOcUAiiwXZy8vgPw/Jb28RjuV+zLKtu6zkPEZJlnLqf7wkRSD2xjpUsng3SpreaG8uNQvXntJLSWa4uSzvG7hmGeg5AxgAAdBXR5GKhN5aLOLdrqETHpGZBuP4daLBdnOSeBdJe3Wza71Q2P2hp3s/tRMMhMvm4KkdA+SMYPbJAAE3iHwbpOuai19dzX0UjrCsq29wY1l8mQyRFgOpVySOxzyDXRb03Bdw3EZAzzil3D1oA5q48D6DcW8MLR3C/Z/OaB1mIeJ5ZlmZ1PZhIikHtjHSn2Xg3R7fQdQ0WQ3l1b6jO1xdST3DNK8rbcuHGCpBVSNuNpAxjFdDuXcF3DcRkDPJFAdWztYHBwcdjQDdzl38DaXIrSXN9qtzf74nS/luc3EflFigU4wAN78Y53nOawLn4Zqt/a22n3ptNFjltZpohNKZZ2gkEi78kq5JAG4444IbAx6UOlFMLnm+i/DXbqLzazfGS3htWtbCC2llC2ymZJVdNxJjKtEm0AnGMZIAA6G+8G2V/pq6ffarrdzA28XCy3pYXSsQSjjGMcYG0LgZx1NdPRRqByy+BdBAvFxdkXQf/AJbnMO6Yz5jPVSJSWB7GiPwLoQiu1kF3PLeW09vdTyTkyTrNt3sx/vYRQMYwAABXU0UDuzD0/wAM2Vnrh1j7TfXNwsbxQC4nMi26Oys6pnkAlV6k4wAMCtiWGOaJo5UWSNgVZWGQQeoIqSigVzyXxz8C/CuuyPdaSz6HdtkkQIGhY+6dvwI+leD+O/hj4t8IM8t9Ym6sV6XlqC8eP9odV/Hj3r7SprqrKVZQVIwQRwa4q2BpVelmfV5TxjmOXWi5c8Oz/R7o/Pv6Vv8AhfwZ4o8T201zoOjz38ML+XI0bINrYzjkjtX1F49+EHhPxVvuFtv7L1BuftNooXcf9pOjfofepfgp4BuvAOj6hY3eoQXr3V15qtEhUBQoUZz34rghlklUtJ+6fZYnxBoywXtMPG1W692V2req/wCAfN//AAqf4i/9Cref9/I//iqP+FT/ABF/6FW8/wC/kf8A8VX2hRXT/ZVHuzwf+Ii5l/JD7n/mfLfwg+G3jfSfiTo2p6noE9pZ20rPLLJImFGxh2YnqRX1GKWiuyhQjQjyxPl86zmvm9dV6ySaVtP6YUUUVueQFfMHxgtY9W+P2o2euSH7PDp8P2CJ5hCso2btu89MuZT2ztxmvp+uB+Lfwx0n4gQQyzXDafqlspSC8jQP8p5KOpxuXPPUEHoeTXRhqqp1LswxFN1IWR892fhzwwLvV4bi4gkS3u3j81b8KLaARbllUH/Wnf8ALj298161+zjqHjBvhVYJbaRp13ZxXFxFayXOpPC5jWQ4G0QuNoOQPm6DtXOaR+zhdNfj+2vFEX2FW+ZLK3KyyL6bmOE+oBP869+0TTLHR9JtdL0y1jtbK1iWKCFOiIBgD/6/eunG4iFRKMXc58HQnTbclYp2c+vTRXK6tpen2aCI+W1tfvcFjjoQYkx9cmvPPCun6zofwqttQg03SbG5/s61Xz7CyK3cURZBM7ZB3Mqbmxg/MvQ165RXm2O88YvdU8UzQ6q2l61q8un2enalcaXdLCpe7aOODyixKfOA7zBeBu298ZqzPL4u0/U7pYfEGszJDqVvawme2WVBHNab5HZVQF9shyMHjG0eleumigdzgvhZrU11bXNtqWozXcvnJHDO9z5sM7+VucRMY42yMEshB29jWNN4RvPEHiTxbG1rpVtBPqkX+nS2jG8QLBAd0L8AYI4PY59MV6jLDFJLHI6KzxklCf4SRg4/CpO1LrcR49fX3iyPTpLqLUNTN3cW+oMsht1YwFb6GOIINnGI88HO7knNVNSvNa0jxbqs8+qa1MLS1ntLKSQ4DIZrclmbYR8okcl8EhVzhtuK9toFOxXN5HgdtrGpXN7p97rGtarZzWkWsW9vdW0DOZcS27W6FmiBfcuCp2jzMVJc6p4zsbq882RdH+0SyXEszSPEjX32e2wnywyl1Hz4QY3YIBOMV7xQKYr6EVg07WNu1zs88xKZNgIXdjnAPIGfXmpqM0UCCiiigAooooAKKKKACiiigAooooAKKKKACiiigAooooAK8X+PXxT1Xw7q8PhPwmiHVZIllubgx+Y0KtnYiL0LnBPIIAxwc8e0V82fHGC58H/FyfxXc2k82l61aLAJ4X2NFKEVCgbs2EUjP3gzCunCRjKpaSuc+JlKNNuJx2ifFL4n6dfveLrN5qSQHdc295bh4gueQ21QU+oIx79K+pfh/wCJ7Pxh4TsPEFijRR3KHfCxy0Uikq6E98MCM9+tfKcPj6ys7rUblNOuoo57xrq3iS6OHZovL8uYYJkXuFHOSR3r3H4H/DyTS/h1YJrc2tWd/cvJdS20OqXFuIRIxKoURwoYLjPHUnNdWPpwik+WzObA1Jybu7o9YmcRxPIeQqlsD2rJs/EemzeFLXxNcTCxsLi3juN1wQpRXAwDjvyBgZ5pdO0G104Tm2utTlaWMofteoz3Cj3AkdgD7iuWsPC/idPC2k6PcyaOsuiG3kspI5ZSs7wjGJFKjaCM9CcHB5xz5bPROkl8V+HIo7KSTXLFUvj/AKK3mjEvIU4/4EQOeh461De+MdCgiuTBfRXstrPDBPDA4LoZZViBwT0DNyfY9+Kw9D8I67omrvq1nd6XNc3/AJn29Jo3EcW+4ebMWOWx5jLhsbsA5HSsex+G2trqD3V3qtnKTDDCXLSuziK8juA2GO2MEKy+WgCqeQTngY1a52Oj+NtA1TV20mC+hF4sMMuwuCriRGkUIw4b5VJOO1Sa54nt9Pj0wWtu+pTaoxWyjhlRBKAhcne5C42jPXJ7CuK1DwHq9roS6fb3iPPJb6dbwXEMbboJYNySOQeAhjZxnPfGDmuu8V+Hp73TLGx0+30m5srX93JpupQB7eePbhecEoy4BBAPcEcggB76FkeKtKgtbF9Xm/sa4vCVS1viElDBtpBwSMZI+YHByMHkVHa+MtBkZIrm+hsp5bua1ihuHCtI0UpiJHPQsMAn1A68Vxlx8L75o4/9PjuvPs3srq3kvbqGGKFpnkCJ5bhpEUSMm1yMgLyvSnXHwvujqV1cLdw3MGoM6XUMl3dQosRuZZlwsTr5hxMQVYjkA56in1DSx1ms+PPC2kyvBc6vbtcR3MVs8MZ3OrvIqDj2Zhn071b/AOEr0FEsjc6rZW732fs6tOp34bbwQcYzgZ9TjrXPf8In4gh0w6Pb3WlGzttSXULSR1kEsh+1i4KSY4X+Jdwzng4HNUn+HuqppLaZBqFi0V7pw06/eSNiY0EskgeIdC2JWGDjkKc8YKuwsjrF8Y+Fy94q6/p5azz9oAmBMeH2EH1If5SB0PHWtXSdQstUsY77T7qK6tpM7JI2yDg4I+oIII7Vwl58P7mS1tUElhctbfbWVJvMjDPNdx3CMHQhkZdn3xyGwcGuu8HafqGl6BDZ6pfG9uVZ2Mhdn2qzkqm9vmfaCF3NycZPNMHboa9FFFAgooooAKKKKACiiigAooooAKKKKACiiigAooooAKzvEaaK+jXK+IVsG0zb/pAvQvk7f9rdx+daNfM3x+udS8XfFWfwqbsWul6JapMysGZC7IGaQqvLNh0VR256ZJrahS9rO17GVap7OHNY9L8Ex/BM+IVPhb/hF31bd+68t1aUH/pnu6H/AHa9N4r4og8DXVxc3NrNfRQTw3jWtqrxOGmmRPM44zH8uCGPcj619AfBP4jx6r8PLGTXn1S41C3eS1mmj024nE2xsK5eOMqWK7c89c1vi8PyLmjK5jhsR7TRxsz1immsa18QWOpQ3QsBfrJBC0hNxp88A6cYMiKD9BXmOjeMvE1x4b8IW02qM2pfb7U6vcmKMGa3kaPaCMYXeJl5AH3G6VwN2OpntA6UuK8xs/iZqF0bmG20W3klLWJs2aWWOKRLmcxAlmjG7bt3bkDK3Y96e/xMu4prKGTSIGk+2JaX6QySSeWzXbW29WCbVXcu4eYVLDgZINO5Vna56VgelFeYar8UNQ02GDU59Bgk0m8ju2tDFcu1xuhkWNQ6BP4y2flJKjsTW9pniXU9S8K61dTWsWkXtiHSK4u4pobVz5YZZP3yI2wE4bK8FT1pvRCOw4pa8nk1/wATaUY7H7XqMeqTz2ObXWkhdTG9xHHLJDNbgqy/vFXaRkZB4zima/8AELW9Rt9S07RoILOcrA9nfBn2+W92kD4Zo9rNhgQyb156nFJjSuet96WuQ+FNxrV74ZkvNevVuruS/uVUqwKoiStGqj5V/u+/rnnA6+mLYKKKKACiiigAooooAKKKKACiiigAooooAKKKKACiiigAooooAK8b+OHw48QanrsXjTwTMU1hIRDc26yiNp0GQGVjxuwSpVuGGOeOfZK4T4sfEzR/AEEEVxDJf6ndKWt7OJgp2jgu7H7q54zgknoDzjahKamuTczrKDg+fY8B0bwR8YdR1K7tYbHUtPN82L25vJhFEeMFmwctwSPkByOOlfS/w88LWng3wfYeHrORpltlJkmZQDNIxLO5HbLEnHYYFeNaP+0hN/aCLrfhRI7Jmw0lldGSSMeuxlG76A59M9K980fULLVtLttT064jubO6jWWGVDlXUjINdGNnXdlUjY58LGirum7liVBIjIwyrAgg9waxYfCnh2GQSRaNao6pbxhgvO23JMI+iEnFbcjBFLMQFAySewrMj8QaJLYWWoR6xYPZ38ixWc63CmO4ds7VRs4YnBwB6VwaHYULDwT4XsZhPa6NCkg8sBi7MQI33xqMk4VG5UdF5wACaLvwR4Xu7jz7jRoXcv5hw7AM/mGUMQDgsHZmBPKknGK6NelLTC5w9j8OdLj8RXOr6g6XwkS4jjgMARFWcgyBgDtOcD7oXPU5PNdHpmgaVpunz2FrZqbe4JM6zO0xlyNp3lyS3AAwSeOK1aKAObt/BPhm3tJLaPSlMbiMZeaR2URsGjVWZiyKrAEBSACKLbwR4Xt7hriLRoVlYbdxdjhRIsoUAnAUOqsFGAD0Aya6SqK6tpr3F5At/bGWxAN0glGYARkb/wC7xzz2oAk06xttPtxb2cCww73fYvTczFmP4sSfxq1UFtdW90JDbzxyiOQxSbGB2uOqn0I9KW8uYLO1lurqZIIIUMkkkjbVRQMliT0AFK9gJqKy9D8RaHrjSLo+rWV+YwC4gmDlQehIHY+talMAorN1zXtG0OOOTWNUs7BJCQhuJQm7HXGfSr8MiTRJLG6ujgMrKchgehB7igB9FFFABRRRQAUUUUAFFFFABRRRQAUUUUAFFFFABXzB8YIbNPj9qLeI/KFtNp8Laebrd5HCYG7bzt3+b7ZIzxX0/XJ/EfwF4f8AHWnx2usRSpPASba7t2CzQk9cEggg8ZUgg4Fb4aqqc7vYxxFN1IcqPmmyXwTHeauks2my24u3w7pIGa38o7fs4BOH8z1PTHbNesfs5WvjP/hVVg9rf6TBZSXFw9ol3ZSyv5RkbB3LKo2k5I46EVHpH7OnhuC/E2ra3qWpWqtkWoVYVcejsvzEfQrXtFnb29paxWtrDHBBCixxxxqFVFAwAAOgA7V04vEwmuWDb9TnwuHlTbcjJtYfEQt7tdWvNLuVaBhEtpaSRNux3LSNkfgK8p0Xwt4ii03w5pMmj3Mdvo1xYXsBZRtWSVozKMdjFtmz7Sd69xIFBUdq85q52tHiOj6R4vOj3aapqGuxXIgi/tBYdPuHWW4EyliCZ8yKQHBFvt+Rh0IC1etLTxEl/oF02n6w0g8pBZO10IkQTvmVZvM/dkxlWMc4Y4CoDnNewbRRt5pjPCrP/hLLdb+bUo9ZtbC5Sxa7RjLESwuSLmON3kJaQoyjMewOBhBVS3t/El/FdSaZca8mire38dhujubqeGbenlnCTKwAAYL5hKrghtpr3u6tba7tntrq3iuIJBh45UDKw9CDwaW2t7e2t47e2hjhhjUKkcahVUegA4AoQHD+PrbU5P7L+0RaveWa2cyyrppdJTeFU8p2EbZC8SdyoJBPHNYVr4U1U/DDxtY6lY3M2ramGeVVmYm5l+zRZKYbHLhx8uAcY6V6ztFG0UrDTseK33h3xTbW17e+F4tWtLy9u7/iSaTHkFFMfyMwCscHB4bceozmt3SNO1h/hx4ss/8AT7gXEEy2FtNZzQsuYMFUE0jyEFsn5iOScDHNemhRRtFDV00Ddzy7W21bVI7XUtE0fV4pdM0eeCVprd7aWV5BGBGgYB2xtZzt/ugA5PGNp0Hi6201LdJtUhe41qWwtxMJIf8AQ7iKM+ciSOzjy3ViAxLLlgcZwPatopj28LyxzPEjSR58tyoJTPXB7Zpk20OJ8dwTw65ZX1tFrlsyWckCX+mQi7IyynyZoGRso20EOMHIILLnnCs7TXBJnXNI1SG//s6FdMi0pnS0tnEbCRSI22Id2CQxORgKTivVtoo2igZ4xNofiy11HSIkudWhhFhZG2kWK4unjudxNyZCJlQE5XPm5XGQOhFVxpHjib+0I7i71cX0jOt4LeCeNJQbuMoyTNKU+WPdjykHy5DYxivb9oo2igd9TnfAVnd6faanZ3AuhBFqUws/tErSN5BwVwzEkrktjJro6AKKBBRRRQAUUUUAFFFFABRRRQAUUUUAFeDfH7x/4kHipPAng17iG5SFZb6a2H75iwysaH+ABfmZuvzDkc17zXzn8ftI1Twv4+uPHMGnjUNH1O1S3vg2dsTqoX5iOVBCoQ3TKkHrz04RRdRcxz4lyVN8p5v4e1L4ladf3N/pGpeIPPsHzdCWd54wRklXRyQwwDkDnHPHWvqv4WeLE8a+B7DXxAsE0oaO5iU5WOZGKuAe4yMj2Ir5SsvG11LqswsdEtbm7urw3Nhb2yuzQzNH5Z2Iv3/lxwRjIz619C/CP4WaRongSxtfEmh6fdavKWuLtpI1kKO5z5e7vtGF/A12ZhGKSbST8jlwMpu922vM9MujKIHMCo0wU+WsjEKWxwCQCQM+xri9N8aX8Iu5/EWnWVpbwagdOiFhNNdSzXHGAE8peDk8+1dLo3h3QdFmkm0nSbOykkXa7QxBSwznBxWa3hOEuG+2Sca1/a33B97GNn0968o9PQZd+ONCjluoFnkSe3jEn7+3lRJE81YmZG2neA7BTjOCR9aZJ4+8Ptcy2cNxKs6XBtwZraVI5HW4SCRUfbhiruoOMjkHOORhJ8LIxqN1ePrLM1xHLEzCzUSyK9xHODJJkl3BjCg8Db2B5One+ALe6NoW1GZfs17cXYxGPmMt3HclfoDGF+hzS1GlHqWoviF4XbzgLq6Hllgm6ylHnssohZYsr+8IkIXC55I7VDrPjy0TwLq3iXQ7KfUZNOmNu1nOr2rmcOqGM71ypBYc4IrN1/wHNHpljPps89zfaW8stqo2KS8l0k+75jtO3ZjaSNwJ+ZTzVjQPCOpT+DtT0/XrspearqTX8rIi5j/eIypgEr0jA4Jxnq2Ml9CZeRNcfECwh8R2NgYB/Z8+kPqc98ZOIQApRNgBLEqSeuegAOeLk3jzw+lqZCb/AO0K7I1n9hl+0oVQOxaLbuACspzjGGHrWU/wzsZBOs2pXTrI90V+RcxrKYzGq+0XlrjOc85qb/hB79dQk12PxBs8QTF1muxZAxGJo40KLEW4wIkYHcfmBzkHbSVwC2+JOkzeAl8SeWVnNqkn2T5j++a1+0rFv290/ixj8eKvjx54biExurqSBII5HkmeBxCWjXdIiSY2uyjOVBz8p9Djmx8KSukx6OniK4FgsUYdTaqXeVLM2u/dngFSG2gfeHXBxVyw+GVhY6lc3FrJYLHL9okQyaXFJOskwIcmR87kyz/LtBw2CxHFPqPSx2ei6tb6tbNPBBewBXKMl1avA4OAfuuASMEcjir9c94I8Of8I1p1xaC4jl86czbIIPJghyqrtij3NsX5ckZPzMx4ziuhFAgooooAKKKKACiiigAooooAKKKKACiiigAooooAKKKKACmuqsCrAMCMEEcEU6jvQBQsdH0mwmkmsdLsrSWT77w26IzfUgZNX/SjvSDrSbAWiiimAUUUUAFFFFABRRRQAUUUUAFFFFABRRRQAUUUUAFFFFABRRRQAUUUUAFFFFABRRRQAUUUUAf/2Q==">
            <a:extLst>
              <a:ext uri="{FF2B5EF4-FFF2-40B4-BE49-F238E27FC236}">
                <a16:creationId xmlns:a16="http://schemas.microsoft.com/office/drawing/2014/main" id="{0A809B17-69ED-4267-A335-6CB73DE9BEA2}"/>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3" descr="VAdata Tools 1.jpg">
            <a:extLst>
              <a:ext uri="{FF2B5EF4-FFF2-40B4-BE49-F238E27FC236}">
                <a16:creationId xmlns:a16="http://schemas.microsoft.com/office/drawing/2014/main" id="{12D78844-A312-4092-8840-CEE1D4A59EF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35407" y="3581400"/>
            <a:ext cx="2911186" cy="18288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873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If you have questions or problems:</a:t>
            </a:r>
          </a:p>
        </p:txBody>
      </p:sp>
      <p:sp>
        <p:nvSpPr>
          <p:cNvPr id="3" name="Content Placeholder 2"/>
          <p:cNvSpPr>
            <a:spLocks noGrp="1"/>
          </p:cNvSpPr>
          <p:nvPr>
            <p:ph sz="quarter" idx="1"/>
          </p:nvPr>
        </p:nvSpPr>
        <p:spPr/>
        <p:txBody>
          <a:bodyPr/>
          <a:lstStyle/>
          <a:p>
            <a:r>
              <a:rPr lang="en-US" dirty="0"/>
              <a:t>Many changes were made to the VAdata system. In that process, the VAdata staff may have made some unintentional errors. If the system is not operating as you expect, please do not hesitate to contact us. You may be able to help us identify a problem that needs to be fixed.</a:t>
            </a:r>
          </a:p>
          <a:p>
            <a:endParaRPr lang="en-US" sz="1200" dirty="0"/>
          </a:p>
          <a:p>
            <a:r>
              <a:rPr lang="en-US" dirty="0"/>
              <a:t>If you have any questions about any changes (or anything else related to VAdata), please contact us!  </a:t>
            </a:r>
          </a:p>
          <a:p>
            <a:endParaRPr lang="en-US" sz="1200" dirty="0"/>
          </a:p>
          <a:p>
            <a:r>
              <a:rPr lang="en-US" dirty="0"/>
              <a:t>Call 804.377.0335 to contact us by phone or vadataadmin@vsdvalliance.org .</a:t>
            </a:r>
          </a:p>
        </p:txBody>
      </p:sp>
    </p:spTree>
    <p:extLst>
      <p:ext uri="{BB962C8B-B14F-4D97-AF65-F5344CB8AC3E}">
        <p14:creationId xmlns:p14="http://schemas.microsoft.com/office/powerpoint/2010/main" val="29246015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457200"/>
            <a:ext cx="7467600" cy="1143000"/>
          </a:xfrm>
        </p:spPr>
        <p:txBody>
          <a:bodyPr>
            <a:normAutofit/>
          </a:bodyPr>
          <a:lstStyle/>
          <a:p>
            <a:pPr algn="ctr">
              <a:defRPr/>
            </a:pPr>
            <a:r>
              <a:rPr lang="en-US" sz="3200" dirty="0" err="1"/>
              <a:t>Vadata’s</a:t>
            </a:r>
            <a:r>
              <a:rPr lang="en-US" sz="3200" dirty="0"/>
              <a:t> Working But I Still Need Help!</a:t>
            </a:r>
            <a:br>
              <a:rPr lang="en-US" sz="3200" dirty="0"/>
            </a:br>
            <a:r>
              <a:rPr lang="en-US" sz="3200" dirty="0"/>
              <a:t>Who do I contact?</a:t>
            </a:r>
          </a:p>
        </p:txBody>
      </p:sp>
      <p:sp>
        <p:nvSpPr>
          <p:cNvPr id="37891" name="Rectangle 3"/>
          <p:cNvSpPr>
            <a:spLocks noGrp="1" noChangeArrowheads="1"/>
          </p:cNvSpPr>
          <p:nvPr>
            <p:ph sz="quarter" idx="1"/>
          </p:nvPr>
        </p:nvSpPr>
        <p:spPr>
          <a:xfrm>
            <a:off x="457200" y="1981200"/>
            <a:ext cx="7467600" cy="4492625"/>
          </a:xfrm>
        </p:spPr>
        <p:txBody>
          <a:bodyPr/>
          <a:lstStyle/>
          <a:p>
            <a:pPr algn="ctr">
              <a:buFont typeface="Wingdings" panose="05000000000000000000" pitchFamily="2" charset="2"/>
              <a:buNone/>
            </a:pPr>
            <a:endParaRPr lang="en-US" altLang="en-US" sz="2800" b="1" dirty="0"/>
          </a:p>
          <a:p>
            <a:pPr algn="ctr">
              <a:buFont typeface="Wingdings" panose="05000000000000000000" pitchFamily="2" charset="2"/>
              <a:buNone/>
            </a:pPr>
            <a:r>
              <a:rPr lang="en-US" altLang="en-US" sz="3000" b="1" dirty="0"/>
              <a:t>Tamara Mason</a:t>
            </a:r>
            <a:r>
              <a:rPr lang="en-US" altLang="en-US" sz="3000" dirty="0"/>
              <a:t>, </a:t>
            </a:r>
          </a:p>
          <a:p>
            <a:pPr algn="ctr">
              <a:buFont typeface="Wingdings" panose="05000000000000000000" pitchFamily="2" charset="2"/>
              <a:buNone/>
            </a:pPr>
            <a:r>
              <a:rPr lang="en-US" altLang="en-US" sz="3000" dirty="0"/>
              <a:t>SDVA Data System Manager</a:t>
            </a:r>
          </a:p>
          <a:p>
            <a:pPr algn="ctr">
              <a:buFont typeface="Wingdings" panose="05000000000000000000" pitchFamily="2" charset="2"/>
              <a:buNone/>
            </a:pPr>
            <a:r>
              <a:rPr lang="en-US" altLang="en-US" sz="3000" dirty="0">
                <a:hlinkClick r:id="rId3"/>
              </a:rPr>
              <a:t>tmason@vsdvalliance.org</a:t>
            </a:r>
            <a:r>
              <a:rPr lang="en-US" altLang="en-US" sz="3000" dirty="0"/>
              <a:t> or </a:t>
            </a:r>
          </a:p>
          <a:p>
            <a:pPr algn="ctr">
              <a:buFont typeface="Wingdings" panose="05000000000000000000" pitchFamily="2" charset="2"/>
              <a:buNone/>
            </a:pPr>
            <a:r>
              <a:rPr lang="en-US" altLang="en-US" sz="3000" b="1" dirty="0"/>
              <a:t>804.377.0335  </a:t>
            </a:r>
          </a:p>
          <a:p>
            <a:pPr algn="ctr">
              <a:buFont typeface="Wingdings" panose="05000000000000000000" pitchFamily="2" charset="2"/>
              <a:buNone/>
            </a:pPr>
            <a:endParaRPr lang="en-US" altLang="en-US" sz="32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66256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38000">
              <a:schemeClr val="accent1">
                <a:lumMod val="45000"/>
                <a:lumOff val="55000"/>
              </a:schemeClr>
            </a:gs>
            <a:gs pos="65000">
              <a:schemeClr val="accent1">
                <a:lumMod val="45000"/>
                <a:lumOff val="55000"/>
              </a:schemeClr>
            </a:gs>
            <a:gs pos="100000">
              <a:srgbClr val="92D050"/>
            </a:gs>
          </a:gsLst>
          <a:lin ang="16200000" scaled="1"/>
          <a:tileRect/>
        </a:gradFill>
        <a:effectLst/>
      </p:bgPr>
    </p:bg>
    <p:spTree>
      <p:nvGrpSpPr>
        <p:cNvPr id="1" name=""/>
        <p:cNvGrpSpPr/>
        <p:nvPr/>
      </p:nvGrpSpPr>
      <p:grpSpPr>
        <a:xfrm>
          <a:off x="0" y="0"/>
          <a:ext cx="0" cy="0"/>
          <a:chOff x="0" y="0"/>
          <a:chExt cx="0" cy="0"/>
        </a:xfrm>
      </p:grpSpPr>
      <p:sp>
        <p:nvSpPr>
          <p:cNvPr id="17410" name="Rectangle 3"/>
          <p:cNvSpPr>
            <a:spLocks noGrp="1" noChangeArrowheads="1"/>
          </p:cNvSpPr>
          <p:nvPr>
            <p:ph sz="quarter" idx="1"/>
          </p:nvPr>
        </p:nvSpPr>
        <p:spPr>
          <a:xfrm>
            <a:off x="457200" y="1600201"/>
            <a:ext cx="8077200" cy="3657600"/>
          </a:xfrm>
        </p:spPr>
        <p:txBody>
          <a:bodyPr/>
          <a:lstStyle/>
          <a:p>
            <a:pPr marL="0" indent="0">
              <a:buNone/>
            </a:pPr>
            <a:r>
              <a:rPr lang="en-US" altLang="en-US" sz="3000" dirty="0"/>
              <a:t>A designated person within your agency can now make password changes instantly!!</a:t>
            </a:r>
          </a:p>
          <a:p>
            <a:pPr marL="0" indent="0">
              <a:buNone/>
            </a:pPr>
            <a:endParaRPr lang="en-US" altLang="en-US" sz="1000" dirty="0"/>
          </a:p>
          <a:p>
            <a:pPr marL="0" indent="0">
              <a:buNone/>
            </a:pPr>
            <a:r>
              <a:rPr lang="en-US" altLang="en-US" sz="3000" dirty="0"/>
              <a:t>VAdata Admins will still be here to help if you get stuck, but the power is in your hands!</a:t>
            </a:r>
          </a:p>
          <a:p>
            <a:endParaRPr lang="en-US" altLang="en-US" sz="3000" dirty="0"/>
          </a:p>
          <a:p>
            <a:pPr marL="0" indent="0" algn="ctr">
              <a:buNone/>
            </a:pPr>
            <a:r>
              <a:rPr lang="en-US" altLang="en-US" sz="2000" b="1" i="1" dirty="0"/>
              <a:t>NOTE: </a:t>
            </a:r>
            <a:r>
              <a:rPr lang="en-US" altLang="en-US" sz="2000" i="1" dirty="0"/>
              <a:t>This change will only apply to the VAdata system and not the Hotline messaging system. You will still need to contact a member of the Hotline team to change your password on that system.</a:t>
            </a:r>
          </a:p>
        </p:txBody>
      </p:sp>
      <p:sp>
        <p:nvSpPr>
          <p:cNvPr id="3" name="Title 2">
            <a:extLst>
              <a:ext uri="{FF2B5EF4-FFF2-40B4-BE49-F238E27FC236}">
                <a16:creationId xmlns:a16="http://schemas.microsoft.com/office/drawing/2014/main" id="{5A399B98-4580-4242-A316-7AE36E813825}"/>
              </a:ext>
            </a:extLst>
          </p:cNvPr>
          <p:cNvSpPr>
            <a:spLocks noGrp="1"/>
          </p:cNvSpPr>
          <p:nvPr>
            <p:ph type="title"/>
          </p:nvPr>
        </p:nvSpPr>
        <p:spPr/>
        <p:txBody>
          <a:bodyPr>
            <a:normAutofit/>
          </a:bodyPr>
          <a:lstStyle/>
          <a:p>
            <a:r>
              <a:rPr lang="en-US" altLang="en-US" sz="3200" dirty="0"/>
              <a:t>What is this New Password Process?</a:t>
            </a:r>
            <a:endParaRPr lang="en-US" dirty="0"/>
          </a:p>
        </p:txBody>
      </p:sp>
    </p:spTree>
    <p:extLst>
      <p:ext uri="{BB962C8B-B14F-4D97-AF65-F5344CB8AC3E}">
        <p14:creationId xmlns:p14="http://schemas.microsoft.com/office/powerpoint/2010/main" val="350802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9800" y="762000"/>
            <a:ext cx="6172200" cy="1066800"/>
          </a:xfrm>
        </p:spPr>
        <p:txBody>
          <a:bodyPr>
            <a:normAutofit fontScale="90000"/>
          </a:bodyPr>
          <a:lstStyle/>
          <a:p>
            <a:pPr eaLnBrk="1" hangingPunct="1"/>
            <a:r>
              <a:rPr lang="en-US" sz="4000" b="0" dirty="0"/>
              <a:t>Why Are We Changing the Process Around Passwords?</a:t>
            </a:r>
          </a:p>
        </p:txBody>
      </p:sp>
      <p:sp>
        <p:nvSpPr>
          <p:cNvPr id="3075" name="Rectangle 3"/>
          <p:cNvSpPr>
            <a:spLocks noGrp="1" noChangeArrowheads="1"/>
          </p:cNvSpPr>
          <p:nvPr>
            <p:ph type="subTitle" idx="1"/>
          </p:nvPr>
        </p:nvSpPr>
        <p:spPr>
          <a:xfrm>
            <a:off x="2133600" y="2667000"/>
            <a:ext cx="6172200" cy="3250722"/>
          </a:xfrm>
        </p:spPr>
        <p:txBody>
          <a:bodyPr/>
          <a:lstStyle/>
          <a:p>
            <a:pPr algn="ctr" eaLnBrk="1" hangingPunct="1">
              <a:lnSpc>
                <a:spcPct val="90000"/>
              </a:lnSpc>
            </a:pPr>
            <a:r>
              <a:rPr lang="en-US" sz="2800" b="0" dirty="0">
                <a:solidFill>
                  <a:schemeClr val="tx1"/>
                </a:solidFill>
              </a:rPr>
              <a:t>We want to increase agency autonomy as well as ease of updating passwords when agencies need those changes made quickly.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3"/>
          <p:cNvSpPr>
            <a:spLocks noGrp="1" noChangeArrowheads="1"/>
          </p:cNvSpPr>
          <p:nvPr>
            <p:ph type="title"/>
          </p:nvPr>
        </p:nvSpPr>
        <p:spPr>
          <a:xfrm>
            <a:off x="457200" y="274638"/>
            <a:ext cx="7924800" cy="1143000"/>
          </a:xfrm>
        </p:spPr>
        <p:txBody>
          <a:bodyPr>
            <a:normAutofit fontScale="90000"/>
          </a:bodyPr>
          <a:lstStyle/>
          <a:p>
            <a:pPr>
              <a:defRPr/>
            </a:pPr>
            <a:r>
              <a:rPr lang="en-US" sz="4000" dirty="0"/>
              <a:t>What Happens When a Request is Made?</a:t>
            </a:r>
          </a:p>
        </p:txBody>
      </p:sp>
      <p:sp>
        <p:nvSpPr>
          <p:cNvPr id="12291" name="Rectangle 14"/>
          <p:cNvSpPr>
            <a:spLocks noGrp="1" noChangeArrowheads="1"/>
          </p:cNvSpPr>
          <p:nvPr>
            <p:ph sz="quarter" idx="1"/>
          </p:nvPr>
        </p:nvSpPr>
        <p:spPr>
          <a:xfrm>
            <a:off x="457200" y="1828800"/>
            <a:ext cx="7924800" cy="4190999"/>
          </a:xfrm>
        </p:spPr>
        <p:txBody>
          <a:bodyPr/>
          <a:lstStyle/>
          <a:p>
            <a:pPr>
              <a:lnSpc>
                <a:spcPct val="80000"/>
              </a:lnSpc>
            </a:pPr>
            <a:r>
              <a:rPr lang="en-US" altLang="en-US" sz="2200" dirty="0"/>
              <a:t>Whenever a password change request is made, your agency’s designated VAdata contact person will receive an email about the request and will need to follow the steps outlined in this module to make the change.</a:t>
            </a:r>
          </a:p>
          <a:p>
            <a:pPr>
              <a:lnSpc>
                <a:spcPct val="80000"/>
              </a:lnSpc>
            </a:pPr>
            <a:endParaRPr lang="en-US" altLang="en-US" sz="2200" dirty="0"/>
          </a:p>
          <a:p>
            <a:pPr>
              <a:lnSpc>
                <a:spcPct val="80000"/>
              </a:lnSpc>
            </a:pPr>
            <a:r>
              <a:rPr lang="en-US" altLang="en-US" sz="2200" dirty="0"/>
              <a:t>This process is not like the “Forgot My Password” process in many other systems. Individual users are not able to enter an email address to which a change request will be sent.</a:t>
            </a:r>
          </a:p>
          <a:p>
            <a:pPr>
              <a:lnSpc>
                <a:spcPct val="80000"/>
              </a:lnSpc>
            </a:pPr>
            <a:endParaRPr lang="en-US" altLang="en-US" sz="2200" dirty="0"/>
          </a:p>
          <a:p>
            <a:pPr>
              <a:lnSpc>
                <a:spcPct val="80000"/>
              </a:lnSpc>
            </a:pPr>
            <a:r>
              <a:rPr lang="en-US" altLang="en-US" sz="2200" dirty="0"/>
              <a:t>Individual users should </a:t>
            </a:r>
            <a:r>
              <a:rPr lang="en-US" altLang="en-US" sz="2200" b="1" dirty="0"/>
              <a:t>not</a:t>
            </a:r>
            <a:r>
              <a:rPr lang="en-US" altLang="en-US" sz="2200" dirty="0"/>
              <a:t> submit password change requests without first consulting with their agency’s designated VAdata contact person or Executive/Program director. </a:t>
            </a:r>
            <a:r>
              <a:rPr lang="en-US" altLang="en-US" sz="2200" u="sng" dirty="0"/>
              <a:t>These are the only people who will be able to access the link to make the change</a:t>
            </a:r>
            <a:r>
              <a:rPr lang="en-US" altLang="en-US" sz="2200" dirty="0"/>
              <a:t>.</a:t>
            </a:r>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p:txBody>
      </p:sp>
    </p:spTree>
    <p:extLst>
      <p:ext uri="{BB962C8B-B14F-4D97-AF65-F5344CB8AC3E}">
        <p14:creationId xmlns:p14="http://schemas.microsoft.com/office/powerpoint/2010/main" val="2471020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r>
              <a:rPr lang="en-US" sz="4000" dirty="0"/>
              <a:t>Why is it Set Up this Way?</a:t>
            </a:r>
          </a:p>
        </p:txBody>
      </p:sp>
      <p:sp>
        <p:nvSpPr>
          <p:cNvPr id="13315" name="Rectangle 3"/>
          <p:cNvSpPr>
            <a:spLocks noGrp="1" noChangeArrowheads="1"/>
          </p:cNvSpPr>
          <p:nvPr>
            <p:ph sz="quarter" idx="1"/>
          </p:nvPr>
        </p:nvSpPr>
        <p:spPr>
          <a:xfrm>
            <a:off x="457200" y="1600200"/>
            <a:ext cx="7620000" cy="4873752"/>
          </a:xfrm>
        </p:spPr>
        <p:txBody>
          <a:bodyPr/>
          <a:lstStyle/>
          <a:p>
            <a:r>
              <a:rPr lang="en-US" sz="2800" dirty="0"/>
              <a:t>This protocol is in place to prevent password changes occurring without the knowledge of a person within your organization who is authorized to make that decision.</a:t>
            </a:r>
          </a:p>
          <a:p>
            <a:endParaRPr lang="en-US" sz="2800" dirty="0"/>
          </a:p>
          <a:p>
            <a:r>
              <a:rPr lang="en-US" sz="2800" dirty="0"/>
              <a:t>When we move to individual login information and an agency-level system administrator, we will implement a more user-independent system.</a:t>
            </a:r>
          </a:p>
        </p:txBody>
      </p:sp>
    </p:spTree>
    <p:extLst>
      <p:ext uri="{BB962C8B-B14F-4D97-AF65-F5344CB8AC3E}">
        <p14:creationId xmlns:p14="http://schemas.microsoft.com/office/powerpoint/2010/main" val="2251445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3"/>
          <p:cNvSpPr>
            <a:spLocks noGrp="1" noChangeArrowheads="1"/>
          </p:cNvSpPr>
          <p:nvPr>
            <p:ph type="title"/>
          </p:nvPr>
        </p:nvSpPr>
        <p:spPr>
          <a:xfrm>
            <a:off x="457200" y="274638"/>
            <a:ext cx="7772400" cy="1143000"/>
          </a:xfrm>
        </p:spPr>
        <p:txBody>
          <a:bodyPr>
            <a:normAutofit fontScale="90000"/>
          </a:bodyPr>
          <a:lstStyle/>
          <a:p>
            <a:pPr>
              <a:defRPr/>
            </a:pPr>
            <a:r>
              <a:rPr lang="en-US" sz="4000" dirty="0"/>
              <a:t>What Does the New Process Look Like?</a:t>
            </a:r>
          </a:p>
        </p:txBody>
      </p:sp>
      <p:sp>
        <p:nvSpPr>
          <p:cNvPr id="12291" name="Rectangle 14"/>
          <p:cNvSpPr>
            <a:spLocks noGrp="1" noChangeArrowheads="1"/>
          </p:cNvSpPr>
          <p:nvPr>
            <p:ph sz="quarter" idx="1"/>
          </p:nvPr>
        </p:nvSpPr>
        <p:spPr>
          <a:xfrm>
            <a:off x="457200" y="1828801"/>
            <a:ext cx="7924800" cy="838200"/>
          </a:xfrm>
        </p:spPr>
        <p:txBody>
          <a:bodyPr/>
          <a:lstStyle/>
          <a:p>
            <a:pPr>
              <a:lnSpc>
                <a:spcPct val="80000"/>
              </a:lnSpc>
            </a:pPr>
            <a:r>
              <a:rPr lang="en-US" altLang="en-US" sz="2800" dirty="0"/>
              <a:t>For starters, you will notice a new clickable option on the login screen.</a:t>
            </a:r>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p:txBody>
      </p:sp>
      <p:pic>
        <p:nvPicPr>
          <p:cNvPr id="4" name="Picture 3">
            <a:extLst>
              <a:ext uri="{FF2B5EF4-FFF2-40B4-BE49-F238E27FC236}">
                <a16:creationId xmlns:a16="http://schemas.microsoft.com/office/drawing/2014/main" id="{9258B830-6D2B-4BFA-A818-2D67D6F8B8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2648419"/>
            <a:ext cx="7696200" cy="3599981"/>
          </a:xfrm>
          <a:prstGeom prst="rect">
            <a:avLst/>
          </a:prstGeom>
        </p:spPr>
      </p:pic>
    </p:spTree>
    <p:extLst>
      <p:ext uri="{BB962C8B-B14F-4D97-AF65-F5344CB8AC3E}">
        <p14:creationId xmlns:p14="http://schemas.microsoft.com/office/powerpoint/2010/main" val="1460915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sz="quarter" idx="1"/>
          </p:nvPr>
        </p:nvSpPr>
        <p:spPr>
          <a:xfrm>
            <a:off x="491613" y="1936675"/>
            <a:ext cx="7620000" cy="4159325"/>
          </a:xfrm>
        </p:spPr>
        <p:txBody>
          <a:bodyPr/>
          <a:lstStyle/>
          <a:p>
            <a:r>
              <a:rPr lang="en-US" sz="2600" dirty="0"/>
              <a:t>You will also notice a new option at the bottom of the main menu screen called “</a:t>
            </a:r>
            <a:r>
              <a:rPr lang="en-US" sz="2600" b="1" dirty="0"/>
              <a:t>Manage Account</a:t>
            </a:r>
            <a:r>
              <a:rPr lang="en-US" sz="2600" dirty="0"/>
              <a:t>”.</a:t>
            </a:r>
          </a:p>
          <a:p>
            <a:r>
              <a:rPr lang="en-US" sz="2600" dirty="0"/>
              <a:t>You can submit a password change request here as well.</a:t>
            </a:r>
          </a:p>
        </p:txBody>
      </p:sp>
      <p:pic>
        <p:nvPicPr>
          <p:cNvPr id="2" name="Picture 1">
            <a:extLst>
              <a:ext uri="{FF2B5EF4-FFF2-40B4-BE49-F238E27FC236}">
                <a16:creationId xmlns:a16="http://schemas.microsoft.com/office/drawing/2014/main" id="{31F95001-E5F6-4EAE-B448-7E3E7A9BF121}"/>
              </a:ext>
            </a:extLst>
          </p:cNvPr>
          <p:cNvPicPr>
            <a:picLocks noChangeAspect="1"/>
          </p:cNvPicPr>
          <p:nvPr/>
        </p:nvPicPr>
        <p:blipFill>
          <a:blip r:embed="rId2"/>
          <a:stretch>
            <a:fillRect/>
          </a:stretch>
        </p:blipFill>
        <p:spPr>
          <a:xfrm>
            <a:off x="2245593" y="3810000"/>
            <a:ext cx="3967014" cy="1475171"/>
          </a:xfrm>
          <a:prstGeom prst="rect">
            <a:avLst/>
          </a:prstGeom>
        </p:spPr>
      </p:pic>
      <p:sp>
        <p:nvSpPr>
          <p:cNvPr id="6" name="Rectangle 2">
            <a:extLst>
              <a:ext uri="{FF2B5EF4-FFF2-40B4-BE49-F238E27FC236}">
                <a16:creationId xmlns:a16="http://schemas.microsoft.com/office/drawing/2014/main" id="{E6D77BCA-43A4-4332-A8FF-0D6E22FB7DB9}"/>
              </a:ext>
            </a:extLst>
          </p:cNvPr>
          <p:cNvSpPr>
            <a:spLocks noGrp="1" noChangeArrowheads="1"/>
          </p:cNvSpPr>
          <p:nvPr>
            <p:ph type="title"/>
          </p:nvPr>
        </p:nvSpPr>
        <p:spPr>
          <a:xfrm>
            <a:off x="457200" y="273050"/>
            <a:ext cx="7543800" cy="1143000"/>
          </a:xfrm>
        </p:spPr>
        <p:txBody>
          <a:bodyPr>
            <a:normAutofit/>
          </a:bodyPr>
          <a:lstStyle/>
          <a:p>
            <a:pPr eaLnBrk="1" hangingPunct="1"/>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sz="4000" dirty="0"/>
              <a:t>The Process</a:t>
            </a:r>
          </a:p>
        </p:txBody>
      </p:sp>
      <p:sp>
        <p:nvSpPr>
          <p:cNvPr id="12" name="Content Placeholder 11">
            <a:extLst>
              <a:ext uri="{FF2B5EF4-FFF2-40B4-BE49-F238E27FC236}">
                <a16:creationId xmlns:a16="http://schemas.microsoft.com/office/drawing/2014/main" id="{A5C9A58C-5C24-4952-9B5E-D3E56FB0F4E2}"/>
              </a:ext>
            </a:extLst>
          </p:cNvPr>
          <p:cNvSpPr>
            <a:spLocks noGrp="1"/>
          </p:cNvSpPr>
          <p:nvPr>
            <p:ph sz="quarter" idx="2"/>
          </p:nvPr>
        </p:nvSpPr>
        <p:spPr>
          <a:xfrm>
            <a:off x="457200" y="1676400"/>
            <a:ext cx="8077200" cy="1828800"/>
          </a:xfrm>
        </p:spPr>
        <p:txBody>
          <a:bodyPr/>
          <a:lstStyle/>
          <a:p>
            <a:r>
              <a:rPr lang="en-US" dirty="0"/>
              <a:t>To change the password, click the “Change Your Password” link from the login screen </a:t>
            </a:r>
            <a:r>
              <a:rPr lang="en-US" b="1" dirty="0"/>
              <a:t>or</a:t>
            </a:r>
            <a:r>
              <a:rPr lang="en-US" dirty="0"/>
              <a:t> “Change Password” from the main menu.</a:t>
            </a:r>
          </a:p>
          <a:p>
            <a:r>
              <a:rPr lang="en-US" dirty="0"/>
              <a:t>This will take you to another screen where you will be able to enter your agency’s login name.</a:t>
            </a:r>
          </a:p>
        </p:txBody>
      </p:sp>
      <p:pic>
        <p:nvPicPr>
          <p:cNvPr id="15" name="Picture 14">
            <a:extLst>
              <a:ext uri="{FF2B5EF4-FFF2-40B4-BE49-F238E27FC236}">
                <a16:creationId xmlns:a16="http://schemas.microsoft.com/office/drawing/2014/main" id="{6F35D366-7ACA-4A24-8779-0E06FE90A879}"/>
              </a:ext>
            </a:extLst>
          </p:cNvPr>
          <p:cNvPicPr>
            <a:picLocks noChangeAspect="1"/>
          </p:cNvPicPr>
          <p:nvPr/>
        </p:nvPicPr>
        <p:blipFill>
          <a:blip r:embed="rId2"/>
          <a:stretch>
            <a:fillRect/>
          </a:stretch>
        </p:blipFill>
        <p:spPr>
          <a:xfrm>
            <a:off x="314578" y="3657600"/>
            <a:ext cx="7829043" cy="297724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sz="quarter" idx="1"/>
          </p:nvPr>
        </p:nvSpPr>
        <p:spPr>
          <a:xfrm>
            <a:off x="457200" y="914400"/>
            <a:ext cx="7620000" cy="4873752"/>
          </a:xfrm>
        </p:spPr>
        <p:txBody>
          <a:bodyPr/>
          <a:lstStyle/>
          <a:p>
            <a:r>
              <a:rPr lang="en-US" sz="2800" dirty="0"/>
              <a:t>After you enter your agency’s login information and click “Request a password change”, an email will be sent to your agency’s designated VAdata contact person.</a:t>
            </a:r>
          </a:p>
          <a:p>
            <a:endParaRPr lang="en-US" sz="2800" dirty="0"/>
          </a:p>
          <a:p>
            <a:r>
              <a:rPr lang="en-US" sz="2800" dirty="0"/>
              <a:t>A secondary notification email will be sent to your agency’s Executive or Program Director (if they are not the main contact) indicating a password change request has been submitted.</a:t>
            </a:r>
          </a:p>
        </p:txBody>
      </p:sp>
    </p:spTree>
    <p:extLst>
      <p:ext uri="{BB962C8B-B14F-4D97-AF65-F5344CB8AC3E}">
        <p14:creationId xmlns:p14="http://schemas.microsoft.com/office/powerpoint/2010/main" val="32704950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6" ma:contentTypeDescription="Create a new document." ma:contentTypeScope="" ma:versionID="3b060f6cd7f70a4485216f7f5e00e528">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9d9e716d83cc716f7782fc94ea16627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DA92E2-49C5-4DE3-BFB6-6CECA3868B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af06d5-a303-4c79-94d7-ae40213dcb67"/>
    <ds:schemaRef ds:uri="8f717612-3002-4c7f-8035-76070f6e14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7850B4-A3A2-405F-8911-261D01DE428E}">
  <ds:schemaRefs>
    <ds:schemaRef ds:uri="http://purl.org/dc/elements/1.1/"/>
    <ds:schemaRef ds:uri="http://schemas.microsoft.com/office/2006/documentManagement/types"/>
    <ds:schemaRef ds:uri="8f717612-3002-4c7f-8035-76070f6e149a"/>
    <ds:schemaRef ds:uri="http://purl.org/dc/terms/"/>
    <ds:schemaRef ds:uri="http://schemas.openxmlformats.org/package/2006/metadata/core-properties"/>
    <ds:schemaRef ds:uri="http://www.w3.org/XML/1998/namespace"/>
    <ds:schemaRef ds:uri="b8af06d5-a303-4c79-94d7-ae40213dcb67"/>
    <ds:schemaRef ds:uri="http://schemas.microsoft.com/office/infopath/2007/PartnerControls"/>
    <ds:schemaRef ds:uri="http://purl.org/dc/dcmitype/"/>
    <ds:schemaRef ds:uri="http://schemas.microsoft.com/office/2006/metadata/properties"/>
  </ds:schemaRefs>
</ds:datastoreItem>
</file>

<file path=customXml/itemProps3.xml><?xml version="1.0" encoding="utf-8"?>
<ds:datastoreItem xmlns:ds="http://schemas.openxmlformats.org/officeDocument/2006/customXml" ds:itemID="{767C57E8-D84D-449B-9592-B825CC55E0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20608</TotalTime>
  <Words>918</Words>
  <Application>Microsoft Office PowerPoint</Application>
  <PresentationFormat>On-screen Show (4:3)</PresentationFormat>
  <Paragraphs>103</Paragraphs>
  <Slides>19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Franklin Gothic Book</vt:lpstr>
      <vt:lpstr>Franklin Gothic Medium</vt:lpstr>
      <vt:lpstr>Times New Roman</vt:lpstr>
      <vt:lpstr>Wingdings</vt:lpstr>
      <vt:lpstr>Wingdings 2</vt:lpstr>
      <vt:lpstr>Theme1</vt:lpstr>
      <vt:lpstr>Changing your Password in VAdata</vt:lpstr>
      <vt:lpstr>What is this New Password Process?</vt:lpstr>
      <vt:lpstr>Why Are We Changing the Process Around Passwords?</vt:lpstr>
      <vt:lpstr>What Happens When a Request is Made?</vt:lpstr>
      <vt:lpstr>Why is it Set Up this Way?</vt:lpstr>
      <vt:lpstr>What Does the New Process Look Like?</vt:lpstr>
      <vt:lpstr>PowerPoint Presentation</vt:lpstr>
      <vt:lpstr>The Process</vt:lpstr>
      <vt:lpstr>PowerPoint Presentation</vt:lpstr>
      <vt:lpstr>What Happens Next?</vt:lpstr>
      <vt:lpstr>PowerPoint Presentation</vt:lpstr>
      <vt:lpstr>PowerPoint Presentation</vt:lpstr>
      <vt:lpstr>PowerPoint Presentation</vt:lpstr>
      <vt:lpstr>What Happens if the Link has Already Been Used?</vt:lpstr>
      <vt:lpstr>What Happens if I Wait Too Long to Use the Link?</vt:lpstr>
      <vt:lpstr>What Happens if the VAdata Contact Person or Director is Unavailable?</vt:lpstr>
      <vt:lpstr>Comments and Suggestions​</vt:lpstr>
      <vt:lpstr>If you have questions or problems:</vt:lpstr>
      <vt:lpstr>Vadata’s Working But I Still Need Help! Who do I contact?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Documenting Our Work</dc:title>
  <dc:creator>sherrie</dc:creator>
  <cp:lastModifiedBy>Tamara Mason</cp:lastModifiedBy>
  <cp:revision>38</cp:revision>
  <dcterms:created xsi:type="dcterms:W3CDTF">2008-07-29T15:10:12Z</dcterms:created>
  <dcterms:modified xsi:type="dcterms:W3CDTF">2019-03-29T19:39:12Z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y fmtid="{D5CDD505-2E9C-101B-9397-08002B2CF9AE}" pid="3" name="AuthorIds_UIVersion_1024">
    <vt:lpwstr>147</vt:lpwstr>
  </property>
</Properties>
</file>